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E7E8BF-C9D9-481A-9563-3C1C4BFAB5BD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CA0B5-1DC7-4649-BC05-7345864655D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6427C-8CCA-4ED3-BEE6-4F6B6C7C2AB4}" type="datetimeFigureOut">
              <a:rPr lang="en-US" smtClean="0"/>
              <a:t>3/22/2011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BA0DDD-8BDD-4461-B58A-2898B2E0E1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BA0DDD-8BDD-4461-B58A-2898B2E0E182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C54E9B-D08E-4C66-BCD5-68E7152DAF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2D4B72-1718-4431-AB59-6FACDBC30FB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4319C8C9-5A58-4156-B258-84F8F3AA75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2062F8B-D624-40D7-9C66-85D0534CB8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6C75D55-2649-4B9B-AB98-590D76217E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D5DA5C2-C06D-43A2-8F6E-7A11E78BDD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50F2529-E5F8-485B-A5C8-EA20A2D0F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9777CEC-BEC5-47B1-B796-9873448A4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B7E215-CF1A-4141-B148-3F24E11090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36C307-0F78-471E-98C0-8E49EAC3A8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6A48D1A-7B45-46AD-97B8-AC42B4629E8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778914B-150E-4D2B-ADE4-A65E1D428F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94BA6CB-3C8A-4D7F-A310-782881C4BAF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3200400"/>
            <a:ext cx="7391400" cy="2667000"/>
          </a:xfrm>
        </p:spPr>
        <p:txBody>
          <a:bodyPr>
            <a:noAutofit/>
          </a:bodyPr>
          <a:lstStyle/>
          <a:p>
            <a:r>
              <a:rPr lang="en-US" sz="7200" dirty="0"/>
              <a:t>Risk Management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54E9B-D08E-4C66-BCD5-68E7152DAF6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4638"/>
            <a:ext cx="8534400" cy="1143000"/>
          </a:xfrm>
        </p:spPr>
        <p:txBody>
          <a:bodyPr/>
          <a:lstStyle/>
          <a:p>
            <a:pPr algn="l"/>
            <a:r>
              <a:rPr lang="en-US" b="1"/>
              <a:t>Types of Risks</a:t>
            </a:r>
            <a:r>
              <a:rPr lang="en-US"/>
              <a:t>- </a:t>
            </a:r>
            <a:r>
              <a:rPr lang="en-US" sz="2800"/>
              <a:t>Another Way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4000" b="1"/>
              <a:t>Known</a:t>
            </a:r>
            <a:r>
              <a:rPr lang="en-US"/>
              <a:t> </a:t>
            </a:r>
            <a:r>
              <a:rPr lang="en-US" sz="2000" b="1" i="1"/>
              <a:t>(Items or situations containing no uncertainty)</a:t>
            </a:r>
          </a:p>
          <a:p>
            <a:pPr>
              <a:buFontTx/>
              <a:buNone/>
            </a:pPr>
            <a:r>
              <a:rPr lang="en-US" sz="2000" b="1" i="1"/>
              <a:t>  - </a:t>
            </a:r>
            <a:r>
              <a:rPr lang="en-US" sz="2000" b="1"/>
              <a:t>Example : Death– It Will Happen &amp; there is no uncertainty about it.</a:t>
            </a:r>
          </a:p>
          <a:p>
            <a:r>
              <a:rPr lang="en-US" sz="3600" b="1"/>
              <a:t>Known Unknowns </a:t>
            </a:r>
            <a:r>
              <a:rPr lang="en-US" sz="2000" b="1" i="1"/>
              <a:t>(Exist but how do they affect us? )</a:t>
            </a:r>
          </a:p>
          <a:p>
            <a:pPr>
              <a:buFontTx/>
              <a:buNone/>
            </a:pPr>
            <a:r>
              <a:rPr lang="en-US" sz="2000" b="1"/>
              <a:t> - Example: Electricity Bill– We know we will get one next month, but we do not know how much it will be.</a:t>
            </a:r>
          </a:p>
          <a:p>
            <a:r>
              <a:rPr lang="en-US" sz="3600" b="1"/>
              <a:t>Unknown Unknowns </a:t>
            </a:r>
            <a:r>
              <a:rPr lang="en-US" sz="2000" b="1" i="1"/>
              <a:t>(Neither know about them nor know about effects)</a:t>
            </a:r>
          </a:p>
          <a:p>
            <a:pPr>
              <a:buFontTx/>
              <a:buNone/>
            </a:pPr>
            <a:r>
              <a:rPr lang="en-US" sz="2000" b="1"/>
              <a:t>- Example : before the first case of AIDS existed, it was unknown unknown</a:t>
            </a:r>
          </a:p>
          <a:p>
            <a:pPr>
              <a:buFontTx/>
              <a:buNone/>
            </a:pPr>
            <a:endParaRPr lang="en-US" sz="2000" b="1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Project Risks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 marL="609600" indent="-609600"/>
            <a:r>
              <a:rPr lang="en-US" sz="3600"/>
              <a:t>Project risks are in all project knowledge areas</a:t>
            </a:r>
          </a:p>
          <a:p>
            <a:pPr marL="609600" indent="-609600">
              <a:buFontTx/>
              <a:buAutoNum type="arabicParenR"/>
            </a:pPr>
            <a:r>
              <a:rPr lang="en-US"/>
              <a:t>Integration		5) Quality</a:t>
            </a:r>
          </a:p>
          <a:p>
            <a:pPr marL="609600" indent="-609600">
              <a:buFontTx/>
              <a:buAutoNum type="arabicParenR"/>
            </a:pPr>
            <a:r>
              <a:rPr lang="en-US"/>
              <a:t>Scope			6) Human	Resource</a:t>
            </a:r>
          </a:p>
          <a:p>
            <a:pPr marL="609600" indent="-609600">
              <a:buFontTx/>
              <a:buAutoNum type="arabicParenR"/>
            </a:pPr>
            <a:r>
              <a:rPr lang="en-US"/>
              <a:t>Time			7) Procurement	</a:t>
            </a:r>
          </a:p>
          <a:p>
            <a:pPr marL="609600" indent="-609600">
              <a:buFontTx/>
              <a:buAutoNum type="arabicParenR"/>
            </a:pPr>
            <a:r>
              <a:rPr lang="en-US"/>
              <a:t>Cost			8) communication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/>
              <a:t>Example of Risks- </a:t>
            </a:r>
            <a:r>
              <a:rPr lang="en-US" sz="1800" b="1"/>
              <a:t>Project Management Perspective</a:t>
            </a:r>
            <a:br>
              <a:rPr lang="en-US" sz="1800" b="1"/>
            </a:br>
            <a:r>
              <a:rPr lang="en-US" sz="1800" b="1" i="1"/>
              <a:t>Many identifiable risks impact two or more areas. Do no double count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/>
              <a:t>Scope Risks</a:t>
            </a:r>
          </a:p>
          <a:p>
            <a:pPr>
              <a:buFontTx/>
              <a:buNone/>
            </a:pPr>
            <a:r>
              <a:rPr lang="en-US"/>
              <a:t>- Risks associated with changes of scope, or the subsequent need for “fixes” to achieve the required technical deliverables</a:t>
            </a:r>
          </a:p>
          <a:p>
            <a:r>
              <a:rPr lang="en-US" b="1"/>
              <a:t>Quality Risks</a:t>
            </a:r>
          </a:p>
          <a:p>
            <a:pPr>
              <a:buFontTx/>
              <a:buNone/>
            </a:pPr>
            <a:r>
              <a:rPr lang="en-US"/>
              <a:t>  - Failure to complete tasks to the required level of technical or quality performance</a:t>
            </a:r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/>
          </a:bodyPr>
          <a:lstStyle/>
          <a:p>
            <a:pPr algn="l"/>
            <a:r>
              <a:rPr lang="en-US"/>
              <a:t>Example of Risks- </a:t>
            </a:r>
            <a:r>
              <a:rPr lang="en-US" sz="1800" b="1"/>
              <a:t>Project Management Perspective</a:t>
            </a:r>
            <a:br>
              <a:rPr lang="en-US" sz="1800" b="1"/>
            </a:br>
            <a:r>
              <a:rPr lang="en-US" sz="1800" b="1" i="1"/>
              <a:t>Many identifiable risks impact two or more areas. Do no double count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/>
              <a:t>Schedule Risks</a:t>
            </a:r>
          </a:p>
          <a:p>
            <a:pPr>
              <a:buFontTx/>
              <a:buNone/>
            </a:pPr>
            <a:r>
              <a:rPr lang="en-US"/>
              <a:t>- Failure to complete tasks within the estimated time limits, or risks associated with dependency network logic.</a:t>
            </a:r>
          </a:p>
          <a:p>
            <a:r>
              <a:rPr lang="en-US" b="1"/>
              <a:t>Cost Risks</a:t>
            </a:r>
          </a:p>
          <a:p>
            <a:pPr>
              <a:buFontTx/>
              <a:buNone/>
            </a:pPr>
            <a:r>
              <a:rPr lang="en-US"/>
              <a:t>  - Failure to complete tasks within the estimated budget allowances</a:t>
            </a:r>
          </a:p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Summary of Risk Classification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Business risks vs. pure (insurable) risks</a:t>
            </a:r>
          </a:p>
          <a:p>
            <a:r>
              <a:rPr lang="en-US"/>
              <a:t>Classified by uncertainty</a:t>
            </a:r>
          </a:p>
          <a:p>
            <a:r>
              <a:rPr lang="en-US"/>
              <a:t>Classified by their nature</a:t>
            </a:r>
          </a:p>
          <a:p>
            <a:r>
              <a:rPr lang="en-US"/>
              <a:t>Classified by impact on project elements</a:t>
            </a:r>
          </a:p>
          <a:p>
            <a:r>
              <a:rPr lang="en-US"/>
              <a:t>Classified by their source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/>
              <a:t>Risk Management Planning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/>
              <a:t>Is the process of deciding how to approach and plan the risk management activities for a project.</a:t>
            </a:r>
          </a:p>
          <a:p>
            <a:r>
              <a:rPr lang="en-US" b="1"/>
              <a:t>Plan for the Risk management Processes-</a:t>
            </a:r>
            <a:r>
              <a:rPr lang="en-US"/>
              <a:t> to ensure level, type and visibility of risk management are commensurate with both the risks and importance of the project  to the organization.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4000"/>
              <a:t>Risks Management Planning</a:t>
            </a:r>
          </a:p>
        </p:txBody>
      </p:sp>
      <p:graphicFrame>
        <p:nvGraphicFramePr>
          <p:cNvPr id="22592" name="Group 64"/>
          <p:cNvGraphicFramePr>
            <a:graphicFrameLocks noGrp="1"/>
          </p:cNvGraphicFramePr>
          <p:nvPr>
            <p:ph type="tbl" idx="1"/>
          </p:nvPr>
        </p:nvGraphicFramePr>
        <p:xfrm>
          <a:off x="457200" y="1066800"/>
          <a:ext cx="8229600" cy="5470843"/>
        </p:xfrm>
        <a:graphic>
          <a:graphicData uri="http://schemas.openxmlformats.org/drawingml/2006/table">
            <a:tbl>
              <a:tblPr/>
              <a:tblGrid>
                <a:gridCol w="2895600"/>
                <a:gridCol w="2590800"/>
                <a:gridCol w="2743200"/>
              </a:tblGrid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Inputs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Tools and Tech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Outputs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Project Charter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Planning meetings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Risk Management Plan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Organization’s risks management policies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3.Defined roles &amp; responsibilities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2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Stakeholder risk tolerances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Template for the organization's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5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WBS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62F8B-D624-40D7-9C66-85D0534CB8E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229600" cy="838200"/>
          </a:xfrm>
        </p:spPr>
        <p:txBody>
          <a:bodyPr/>
          <a:lstStyle/>
          <a:p>
            <a:r>
              <a:rPr lang="en-US" sz="4000"/>
              <a:t>Risk Management Planning - </a:t>
            </a:r>
            <a:r>
              <a:rPr lang="en-US" sz="3600" i="1"/>
              <a:t>Inputs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sz="2800" b="1"/>
              <a:t>Organization’s risk management policies</a:t>
            </a:r>
          </a:p>
          <a:p>
            <a:pPr>
              <a:buFontTx/>
              <a:buNone/>
            </a:pPr>
            <a:r>
              <a:rPr lang="en-US" sz="2400"/>
              <a:t> - Some organizations may have predefined approaches to risk analysis and response that have to be tailored to a particular project.</a:t>
            </a:r>
          </a:p>
          <a:p>
            <a:r>
              <a:rPr lang="en-US" sz="2800" b="1"/>
              <a:t>Defined roles &amp; responsibilities</a:t>
            </a:r>
          </a:p>
          <a:p>
            <a:pPr>
              <a:buFontTx/>
              <a:buNone/>
            </a:pPr>
            <a:r>
              <a:rPr lang="en-US" sz="2400"/>
              <a:t> - Predefined roles, responsibilities, and authority levels for decisions making will influence planning</a:t>
            </a:r>
          </a:p>
          <a:p>
            <a:r>
              <a:rPr lang="en-US" sz="2800" b="1"/>
              <a:t>Template for the organization’s risk management plan</a:t>
            </a:r>
          </a:p>
          <a:p>
            <a:pPr>
              <a:buFontTx/>
              <a:buChar char="-"/>
            </a:pPr>
            <a:r>
              <a:rPr lang="en-US" sz="2400"/>
              <a:t>Some organizations have developed templates( or pro-forma standard) for use by the project team.</a:t>
            </a:r>
          </a:p>
          <a:p>
            <a:pPr>
              <a:buFontTx/>
              <a:buChar char="-"/>
            </a:pPr>
            <a:r>
              <a:rPr lang="en-US" sz="2400"/>
              <a:t>The organization will continuously improve the template, based on the application and usefulness in the project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39763"/>
          </a:xfrm>
        </p:spPr>
        <p:txBody>
          <a:bodyPr>
            <a:normAutofit fontScale="90000"/>
          </a:bodyPr>
          <a:lstStyle/>
          <a:p>
            <a:r>
              <a:rPr lang="en-US" sz="4000"/>
              <a:t>Risk Management Planning- </a:t>
            </a:r>
            <a:r>
              <a:rPr lang="en-US" sz="3600" i="1"/>
              <a:t>Inputs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914400"/>
            <a:ext cx="8686800" cy="5562600"/>
          </a:xfrm>
        </p:spPr>
        <p:txBody>
          <a:bodyPr/>
          <a:lstStyle/>
          <a:p>
            <a:r>
              <a:rPr lang="en-US" b="1"/>
              <a:t>Stakeholder risk tolerances</a:t>
            </a:r>
          </a:p>
          <a:p>
            <a:pPr>
              <a:buFontTx/>
              <a:buNone/>
            </a:pPr>
            <a:r>
              <a:rPr lang="en-US" sz="2400"/>
              <a:t> - Different organization &amp; different individuals have different tolerances for risk.</a:t>
            </a:r>
          </a:p>
          <a:p>
            <a:pPr>
              <a:buFontTx/>
              <a:buChar char="-"/>
            </a:pPr>
            <a:r>
              <a:rPr lang="en-US" sz="2400"/>
              <a:t>Expressed in policy statements or revealed actions</a:t>
            </a:r>
          </a:p>
          <a:p>
            <a:pPr>
              <a:buFontTx/>
              <a:buChar char="-"/>
            </a:pPr>
            <a:r>
              <a:rPr lang="en-US" sz="2400" b="1"/>
              <a:t>Utility Theory</a:t>
            </a:r>
            <a:r>
              <a:rPr lang="en-US" sz="2400"/>
              <a:t>- Formalizes management’s risk views to explain its tolerance for risk (useful in decision tree analysis)</a:t>
            </a:r>
          </a:p>
        </p:txBody>
      </p:sp>
      <p:sp>
        <p:nvSpPr>
          <p:cNvPr id="26628" name="Line 4"/>
          <p:cNvSpPr>
            <a:spLocks noChangeShapeType="1"/>
          </p:cNvSpPr>
          <p:nvPr/>
        </p:nvSpPr>
        <p:spPr bwMode="auto">
          <a:xfrm flipV="1">
            <a:off x="1676400" y="3657600"/>
            <a:ext cx="0" cy="2667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 flipV="1">
            <a:off x="1752600" y="6248400"/>
            <a:ext cx="5715000" cy="76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V="1">
            <a:off x="1676400" y="3733800"/>
            <a:ext cx="4267200" cy="2590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1" name="Freeform 7"/>
          <p:cNvSpPr>
            <a:spLocks/>
          </p:cNvSpPr>
          <p:nvPr/>
        </p:nvSpPr>
        <p:spPr bwMode="auto">
          <a:xfrm>
            <a:off x="3352800" y="3581400"/>
            <a:ext cx="1066800" cy="1676400"/>
          </a:xfrm>
          <a:custGeom>
            <a:avLst/>
            <a:gdLst/>
            <a:ahLst/>
            <a:cxnLst>
              <a:cxn ang="0">
                <a:pos x="0" y="1056"/>
              </a:cxn>
              <a:cxn ang="0">
                <a:pos x="528" y="768"/>
              </a:cxn>
              <a:cxn ang="0">
                <a:pos x="672" y="0"/>
              </a:cxn>
            </a:cxnLst>
            <a:rect l="0" t="0" r="r" b="b"/>
            <a:pathLst>
              <a:path w="672" h="1056">
                <a:moveTo>
                  <a:pt x="0" y="1056"/>
                </a:moveTo>
                <a:cubicBezTo>
                  <a:pt x="208" y="1000"/>
                  <a:pt x="416" y="944"/>
                  <a:pt x="528" y="768"/>
                </a:cubicBezTo>
                <a:cubicBezTo>
                  <a:pt x="640" y="592"/>
                  <a:pt x="648" y="128"/>
                  <a:pt x="67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 flipH="1">
            <a:off x="3657600" y="4876800"/>
            <a:ext cx="457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4" name="Freeform 10"/>
          <p:cNvSpPr>
            <a:spLocks/>
          </p:cNvSpPr>
          <p:nvPr/>
        </p:nvSpPr>
        <p:spPr bwMode="auto">
          <a:xfrm>
            <a:off x="3505200" y="4876800"/>
            <a:ext cx="2438400" cy="381000"/>
          </a:xfrm>
          <a:custGeom>
            <a:avLst/>
            <a:gdLst/>
            <a:ahLst/>
            <a:cxnLst>
              <a:cxn ang="0">
                <a:pos x="0" y="296"/>
              </a:cxn>
              <a:cxn ang="0">
                <a:pos x="528" y="8"/>
              </a:cxn>
              <a:cxn ang="0">
                <a:pos x="1632" y="248"/>
              </a:cxn>
            </a:cxnLst>
            <a:rect l="0" t="0" r="r" b="b"/>
            <a:pathLst>
              <a:path w="1632" h="296">
                <a:moveTo>
                  <a:pt x="0" y="296"/>
                </a:moveTo>
                <a:cubicBezTo>
                  <a:pt x="128" y="156"/>
                  <a:pt x="256" y="16"/>
                  <a:pt x="528" y="8"/>
                </a:cubicBezTo>
                <a:cubicBezTo>
                  <a:pt x="800" y="0"/>
                  <a:pt x="1448" y="208"/>
                  <a:pt x="1632" y="248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4419600" y="3725863"/>
            <a:ext cx="1371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Risk Neutral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5105400" y="41148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Risk Indifferent</a:t>
            </a: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1905000" y="3733800"/>
            <a:ext cx="20574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Risk Seeker/Lover</a:t>
            </a:r>
          </a:p>
          <a:p>
            <a:pPr>
              <a:spcBef>
                <a:spcPct val="50000"/>
              </a:spcBef>
            </a:pPr>
            <a:r>
              <a:rPr lang="en-US"/>
              <a:t>(Risk Acceptance)</a:t>
            </a:r>
          </a:p>
          <a:p>
            <a:pPr>
              <a:spcBef>
                <a:spcPct val="50000"/>
              </a:spcBef>
            </a:pPr>
            <a:r>
              <a:rPr lang="en-US"/>
              <a:t>Increasing Rate)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6019800" y="4724400"/>
            <a:ext cx="28956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Risk Averter/Avoider</a:t>
            </a:r>
          </a:p>
          <a:p>
            <a:pPr>
              <a:spcBef>
                <a:spcPct val="50000"/>
              </a:spcBef>
            </a:pPr>
            <a:r>
              <a:rPr lang="en-US"/>
              <a:t>(Low tolerance for risk)</a:t>
            </a:r>
          </a:p>
          <a:p>
            <a:pPr>
              <a:spcBef>
                <a:spcPct val="50000"/>
              </a:spcBef>
            </a:pPr>
            <a:r>
              <a:rPr lang="en-US"/>
              <a:t>(Risk Aversion) (Decreasing Rate)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7315200" y="3657600"/>
            <a:ext cx="16002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Attitude towards risk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912813" y="4038600"/>
            <a:ext cx="4587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836613" y="3962400"/>
            <a:ext cx="458787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Investment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3505200" y="6400800"/>
            <a:ext cx="266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/>
              <a:t>Time</a:t>
            </a:r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563562"/>
          </a:xfrm>
        </p:spPr>
        <p:txBody>
          <a:bodyPr>
            <a:normAutofit fontScale="90000"/>
          </a:bodyPr>
          <a:lstStyle/>
          <a:p>
            <a:r>
              <a:rPr lang="en-US" sz="4000"/>
              <a:t>Risk Management Planning- </a:t>
            </a:r>
            <a:r>
              <a:rPr lang="en-US" sz="3600" i="1"/>
              <a:t>Outputs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/>
              <a:t>Risk Management Plan</a:t>
            </a:r>
          </a:p>
          <a:p>
            <a:pPr>
              <a:buFontTx/>
              <a:buChar char="-"/>
            </a:pPr>
            <a:r>
              <a:rPr lang="en-US" sz="2400"/>
              <a:t>Describes how risk identification, qualitative and quantitative analysis, response planning, monitoring and control will be structures and performed during the project life cycle.</a:t>
            </a:r>
          </a:p>
          <a:p>
            <a:pPr>
              <a:buFontTx/>
              <a:buChar char="-"/>
            </a:pPr>
            <a:r>
              <a:rPr lang="en-US" sz="2400"/>
              <a:t>Does not address response to individual risks</a:t>
            </a:r>
          </a:p>
          <a:p>
            <a:pPr>
              <a:buFontTx/>
              <a:buChar char="-"/>
            </a:pPr>
            <a:r>
              <a:rPr lang="en-US" sz="2400"/>
              <a:t>Includes</a:t>
            </a:r>
          </a:p>
          <a:p>
            <a:pPr>
              <a:buFontTx/>
              <a:buNone/>
            </a:pPr>
            <a:endParaRPr lang="en-US" sz="2400"/>
          </a:p>
          <a:p>
            <a:pPr>
              <a:buFontTx/>
              <a:buChar char="-"/>
            </a:pPr>
            <a:endParaRPr lang="en-US" sz="2400"/>
          </a:p>
        </p:txBody>
      </p:sp>
      <p:graphicFrame>
        <p:nvGraphicFramePr>
          <p:cNvPr id="27672" name="Group 24"/>
          <p:cNvGraphicFramePr>
            <a:graphicFrameLocks noGrp="1"/>
          </p:cNvGraphicFramePr>
          <p:nvPr/>
        </p:nvGraphicFramePr>
        <p:xfrm>
          <a:off x="1219200" y="4343400"/>
          <a:ext cx="6096000" cy="2072640"/>
        </p:xfrm>
        <a:graphic>
          <a:graphicData uri="http://schemas.openxmlformats.org/drawingml/2006/table">
            <a:tbl>
              <a:tblPr/>
              <a:tblGrid>
                <a:gridCol w="3048000"/>
                <a:gridCol w="304800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Methodlogy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Agenda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Overview and Definition</a:t>
            </a:r>
          </a:p>
          <a:p>
            <a:r>
              <a:rPr lang="en-US"/>
              <a:t>Processes of Project Risk Management</a:t>
            </a:r>
          </a:p>
          <a:p>
            <a:pPr>
              <a:buFontTx/>
              <a:buNone/>
            </a:pPr>
            <a:r>
              <a:rPr lang="en-US"/>
              <a:t>      - Risk Management Planning</a:t>
            </a:r>
          </a:p>
          <a:p>
            <a:pPr>
              <a:buFontTx/>
              <a:buNone/>
            </a:pPr>
            <a:r>
              <a:rPr lang="en-US"/>
              <a:t>	   -  Risk Identification</a:t>
            </a:r>
          </a:p>
          <a:p>
            <a:pPr>
              <a:buFontTx/>
              <a:buNone/>
            </a:pPr>
            <a:r>
              <a:rPr lang="en-US"/>
              <a:t>	   - Qualitative Risk Analysis</a:t>
            </a:r>
          </a:p>
          <a:p>
            <a:pPr>
              <a:buFontTx/>
              <a:buNone/>
            </a:pPr>
            <a:r>
              <a:rPr lang="en-US"/>
              <a:t>      - Quantitative Risk Analysis</a:t>
            </a:r>
          </a:p>
          <a:p>
            <a:pPr>
              <a:buFontTx/>
              <a:buNone/>
            </a:pPr>
            <a:r>
              <a:rPr lang="en-US"/>
              <a:t>      - Risk Moniotoring and Control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Risk Event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A discrete occurrence that may effect the project for better or worse.</a:t>
            </a:r>
          </a:p>
          <a:p>
            <a:pPr>
              <a:buFontTx/>
              <a:buNone/>
            </a:pPr>
            <a:r>
              <a:rPr lang="en-US"/>
              <a:t>   - Can have positive outcomes (opportunities) or negative outcomes (risks).</a:t>
            </a:r>
          </a:p>
          <a:p>
            <a:r>
              <a:rPr lang="en-US"/>
              <a:t>Can be evaluated by combining its probability of occurrence with the value of the risk event.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/>
              <a:t>Project Risk Management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800" b="1"/>
              <a:t>The systematic process of identifying, analyzing  and responding to project risks</a:t>
            </a:r>
            <a:r>
              <a:rPr lang="en-US" sz="2800"/>
              <a:t>.</a:t>
            </a:r>
          </a:p>
          <a:p>
            <a:pPr>
              <a:buFontTx/>
              <a:buNone/>
            </a:pPr>
            <a:r>
              <a:rPr lang="en-US" sz="2800"/>
              <a:t>  - Maximizing the probability and consequences of positive events to project objectives.</a:t>
            </a:r>
          </a:p>
          <a:p>
            <a:pPr>
              <a:buFontTx/>
              <a:buNone/>
            </a:pPr>
            <a:r>
              <a:rPr lang="en-US" sz="2800"/>
              <a:t>  - Minimizing the probability and consequences of adverse events to project objectives.</a:t>
            </a:r>
          </a:p>
          <a:p>
            <a:pPr>
              <a:buFontTx/>
              <a:buNone/>
            </a:pPr>
            <a:r>
              <a:rPr lang="en-US" sz="2800"/>
              <a:t>  - Applied to all projects.</a:t>
            </a:r>
          </a:p>
          <a:p>
            <a:r>
              <a:rPr lang="en-US" sz="2800" b="1"/>
              <a:t>A function that aims at reducing uncertainty and damage.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Why  Project Risk Management?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/>
              <a:t>Every project has risks</a:t>
            </a:r>
          </a:p>
          <a:p>
            <a:r>
              <a:rPr lang="en-US"/>
              <a:t>Changing business environment</a:t>
            </a:r>
          </a:p>
          <a:p>
            <a:r>
              <a:rPr lang="en-US"/>
              <a:t>Risky opportunities</a:t>
            </a:r>
          </a:p>
          <a:p>
            <a:r>
              <a:rPr lang="en-US"/>
              <a:t>Risky decisions</a:t>
            </a:r>
          </a:p>
          <a:p>
            <a:r>
              <a:rPr lang="en-US"/>
              <a:t>Past experience may not repeat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Provides Visibility</a:t>
            </a:r>
            <a:br>
              <a:rPr lang="en-US"/>
            </a:br>
            <a:r>
              <a:rPr lang="en-US" sz="2000"/>
              <a:t>Since every projects has risks, we need a structured approach</a:t>
            </a: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/>
              <a:t>Calibrates acceptable vs. unacceptable risks</a:t>
            </a:r>
          </a:p>
          <a:p>
            <a:r>
              <a:rPr lang="en-US" b="1"/>
              <a:t>Quantifies areas of uncertainty</a:t>
            </a:r>
          </a:p>
          <a:p>
            <a:pPr>
              <a:buFontTx/>
              <a:buNone/>
            </a:pPr>
            <a:r>
              <a:rPr lang="en-US"/>
              <a:t>    - Partial or incomplete information</a:t>
            </a:r>
          </a:p>
          <a:p>
            <a:pPr>
              <a:buFontTx/>
              <a:buNone/>
            </a:pPr>
            <a:r>
              <a:rPr lang="en-US"/>
              <a:t>    - Separates knowledge from opinion</a:t>
            </a:r>
          </a:p>
          <a:p>
            <a:pPr>
              <a:buFontTx/>
              <a:buNone/>
            </a:pPr>
            <a:r>
              <a:rPr lang="en-US"/>
              <a:t>    - Examines objective vs. objective       	probabilities</a:t>
            </a:r>
          </a:p>
          <a:p>
            <a:r>
              <a:rPr lang="en-US" b="1"/>
              <a:t>Adapts to varying risk exposure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Risks-  </a:t>
            </a:r>
            <a:r>
              <a:rPr lang="en-US" sz="2000"/>
              <a:t>Varying Perspective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/>
              <a:t>Corporate Business Management Perspective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/>
              <a:t>-   Business Risk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/>
              <a:t>Objective : Maximize profits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/>
              <a:t> Includes the inherent chances of both profit or          loss associated with the business.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n-US" sz="2800"/>
              <a:t> Organizations employ professionals to increase the chances of profit &amp; reduce the chances of loss.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en-US" b="1"/>
              <a:t>Pure (Insurable) Risk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Objective : Minimize losses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Insurable Risks- </a:t>
            </a:r>
            <a:r>
              <a:rPr lang="en-US" sz="2400"/>
              <a:t>Pure Risks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/>
              <a:t>Direct Property Risk</a:t>
            </a:r>
            <a:r>
              <a:rPr lang="en-US"/>
              <a:t> </a:t>
            </a:r>
            <a:r>
              <a:rPr lang="en-US" sz="2000"/>
              <a:t>(Insurance against Assets)</a:t>
            </a:r>
          </a:p>
          <a:p>
            <a:pPr>
              <a:buFontTx/>
              <a:buNone/>
            </a:pPr>
            <a:r>
              <a:rPr lang="en-US" sz="2000"/>
              <a:t>    - Auto collision, Fire, theft, flood, wind storm, ….</a:t>
            </a:r>
          </a:p>
          <a:p>
            <a:r>
              <a:rPr lang="en-US" b="1"/>
              <a:t>Indirect Property (Consequential) Risk</a:t>
            </a:r>
            <a:r>
              <a:rPr lang="en-US" sz="2000"/>
              <a:t>  </a:t>
            </a:r>
          </a:p>
          <a:p>
            <a:pPr>
              <a:buFontTx/>
              <a:buNone/>
            </a:pPr>
            <a:r>
              <a:rPr lang="en-US" sz="2000"/>
              <a:t>		(Insurance Against Impacts on 3</a:t>
            </a:r>
            <a:r>
              <a:rPr lang="en-US" sz="2000" baseline="30000"/>
              <a:t>rd</a:t>
            </a:r>
            <a:r>
              <a:rPr lang="en-US" sz="2000"/>
              <a:t> Parties)</a:t>
            </a:r>
          </a:p>
          <a:p>
            <a:pPr>
              <a:buFontTx/>
              <a:buChar char="-"/>
            </a:pPr>
            <a:r>
              <a:rPr lang="en-US" sz="2400"/>
              <a:t>Extra expenses associated with renting alternative temporary accommodation or equipment following its damage or destruction</a:t>
            </a:r>
          </a:p>
          <a:p>
            <a:pPr>
              <a:buFontTx/>
              <a:buChar char="-"/>
            </a:pPr>
            <a:r>
              <a:rPr lang="en-US" sz="2400"/>
              <a:t>Loss due to business interruption due to the unavailability of equipment replacement</a:t>
            </a:r>
          </a:p>
          <a:p>
            <a:endParaRPr lang="en-US" sz="2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Insurable Risks- </a:t>
            </a:r>
            <a:r>
              <a:rPr lang="en-US" sz="2800" i="1"/>
              <a:t>Pure Risks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/>
              <a:t>Legal Liability</a:t>
            </a:r>
            <a:r>
              <a:rPr lang="en-US" sz="3600"/>
              <a:t> </a:t>
            </a:r>
            <a:r>
              <a:rPr lang="en-US" sz="2000" b="1"/>
              <a:t>(Insurance Against a Person Filing a Lawsuit .. Professional Protection)</a:t>
            </a:r>
          </a:p>
          <a:p>
            <a:pPr>
              <a:buFontTx/>
              <a:buNone/>
            </a:pPr>
            <a:endParaRPr lang="en-US" sz="2000" b="1"/>
          </a:p>
          <a:p>
            <a:pPr>
              <a:buFontTx/>
              <a:buNone/>
            </a:pPr>
            <a:r>
              <a:rPr lang="en-US" sz="2800"/>
              <a:t> - Design errors, project performance failure, personal injury or property damage against the contractor</a:t>
            </a:r>
          </a:p>
          <a:p>
            <a:pPr>
              <a:buFontTx/>
              <a:buNone/>
            </a:pPr>
            <a:endParaRPr lang="en-US" sz="2800"/>
          </a:p>
          <a:p>
            <a:r>
              <a:rPr lang="en-US" sz="2800" b="1"/>
              <a:t>Personal (Staff Protection )</a:t>
            </a:r>
          </a:p>
          <a:p>
            <a:pPr>
              <a:buFontTx/>
              <a:buNone/>
            </a:pPr>
            <a:r>
              <a:rPr lang="en-US" sz="2800"/>
              <a:t>   - Staff bodily injury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(c) 2011 FutureSoft (www.futuresoft.yolasite.com)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6C75D55-2649-4B9B-AB98-590D76217E4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126</TotalTime>
  <Words>1037</Words>
  <Application>Microsoft PowerPoint</Application>
  <PresentationFormat>On-screen Show (4:3)</PresentationFormat>
  <Paragraphs>167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Wingdings</vt:lpstr>
      <vt:lpstr>Median</vt:lpstr>
      <vt:lpstr>Risk Management</vt:lpstr>
      <vt:lpstr>Agenda</vt:lpstr>
      <vt:lpstr>Risk Event</vt:lpstr>
      <vt:lpstr>Project Risk Management</vt:lpstr>
      <vt:lpstr>Why  Project Risk Management?</vt:lpstr>
      <vt:lpstr>Provides Visibility Since every projects has risks, we need a structured approach</vt:lpstr>
      <vt:lpstr>Types of Risks-  Varying Perspective</vt:lpstr>
      <vt:lpstr>Insurable Risks- Pure Risks</vt:lpstr>
      <vt:lpstr>Insurable Risks- Pure Risks</vt:lpstr>
      <vt:lpstr>Types of Risks- Another Way</vt:lpstr>
      <vt:lpstr>Project Risks</vt:lpstr>
      <vt:lpstr>Example of Risks- Project Management Perspective Many identifiable risks impact two or more areas. Do no double count</vt:lpstr>
      <vt:lpstr>Example of Risks- Project Management Perspective Many identifiable risks impact two or more areas. Do no double count</vt:lpstr>
      <vt:lpstr>Summary of Risk Classification</vt:lpstr>
      <vt:lpstr>Risk Management Planning</vt:lpstr>
      <vt:lpstr>Risks Management Planning</vt:lpstr>
      <vt:lpstr>Risk Management Planning - Inputs</vt:lpstr>
      <vt:lpstr>Risk Management Planning- Inputs</vt:lpstr>
      <vt:lpstr>Risk Management Planning- Outputs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l1f10bscs0026</cp:lastModifiedBy>
  <cp:revision>21</cp:revision>
  <cp:lastPrinted>1601-01-01T00:00:00Z</cp:lastPrinted>
  <dcterms:created xsi:type="dcterms:W3CDTF">1601-01-01T00:00:00Z</dcterms:created>
  <dcterms:modified xsi:type="dcterms:W3CDTF">2011-03-22T08:46:13Z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